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096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90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549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6902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99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342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891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51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96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333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959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61536-CA58-46FD-8A0B-03E0FF3E1E61}" type="datetimeFigureOut">
              <a:rPr lang="es-CO" smtClean="0"/>
              <a:t>16/09/2025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88FF-8CF1-4DAD-B8B7-1400AC261C1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245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9E82A6F2-2414-4300-A460-48CB5631613A}"/>
              </a:ext>
            </a:extLst>
          </p:cNvPr>
          <p:cNvSpPr/>
          <p:nvPr/>
        </p:nvSpPr>
        <p:spPr>
          <a:xfrm>
            <a:off x="633322" y="1909017"/>
            <a:ext cx="6483470" cy="2853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800" dirty="0">
                <a:latin typeface="72 Black" panose="020B0A04030603020204" pitchFamily="34" charset="0"/>
                <a:cs typeface="72 Black" panose="020B0A04030603020204" pitchFamily="34" charset="0"/>
              </a:rPr>
              <a:t>PROYECTOS DE INVERSIÓN</a:t>
            </a:r>
          </a:p>
          <a:p>
            <a:pPr algn="ctr"/>
            <a:endParaRPr lang="es-CO" dirty="0"/>
          </a:p>
          <a:p>
            <a:pPr algn="ctr"/>
            <a:r>
              <a:rPr lang="es-CO" sz="2000" dirty="0"/>
              <a:t>EJECUCIÓN A 30 DE JUNIO DE 2025</a:t>
            </a:r>
          </a:p>
          <a:p>
            <a:pPr algn="ctr"/>
            <a:endParaRPr lang="es-CO" sz="2000" dirty="0"/>
          </a:p>
          <a:p>
            <a:pPr algn="ctr"/>
            <a:r>
              <a:rPr lang="es-CO" sz="2000" dirty="0"/>
              <a:t>DIRECCIÓN DE PLANEACIÓN</a:t>
            </a:r>
          </a:p>
        </p:txBody>
      </p:sp>
      <p:pic>
        <p:nvPicPr>
          <p:cNvPr id="1026" name="Picture 2" descr="Qué es un proyecto de inversión pública Invierte.pe">
            <a:extLst>
              <a:ext uri="{FF2B5EF4-FFF2-40B4-BE49-F238E27FC236}">
                <a16:creationId xmlns:a16="http://schemas.microsoft.com/office/drawing/2014/main" id="{A1FC58C7-327A-4963-9286-8A6481D7F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819" y="1909017"/>
            <a:ext cx="4280859" cy="2853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99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BF63E-E029-4784-9ADD-4A3EEA98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736" y="313277"/>
            <a:ext cx="10515600" cy="1144497"/>
          </a:xfrm>
        </p:spPr>
        <p:txBody>
          <a:bodyPr>
            <a:norm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Ejecución Proyectos de Inversión a 30 de junio de 2025</a:t>
            </a:r>
            <a:endParaRPr lang="es-CO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53EFBD8-35FA-4DDA-A97D-E3599C76F36B}"/>
              </a:ext>
            </a:extLst>
          </p:cNvPr>
          <p:cNvSpPr/>
          <p:nvPr/>
        </p:nvSpPr>
        <p:spPr>
          <a:xfrm>
            <a:off x="158840" y="6065688"/>
            <a:ext cx="516199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Secretaría Distrital de Hacienda - BogData / Ejecución Presupuestal. </a:t>
            </a:r>
            <a:endParaRPr lang="es-CO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997D1F86-E221-464C-91AA-E437C1097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978824"/>
              </p:ext>
            </p:extLst>
          </p:nvPr>
        </p:nvGraphicFramePr>
        <p:xfrm>
          <a:off x="389624" y="1611279"/>
          <a:ext cx="11092132" cy="4073529"/>
        </p:xfrm>
        <a:graphic>
          <a:graphicData uri="http://schemas.openxmlformats.org/drawingml/2006/table">
            <a:tbl>
              <a:tblPr/>
              <a:tblGrid>
                <a:gridCol w="1242664">
                  <a:extLst>
                    <a:ext uri="{9D8B030D-6E8A-4147-A177-3AD203B41FA5}">
                      <a16:colId xmlns:a16="http://schemas.microsoft.com/office/drawing/2014/main" val="2392702951"/>
                    </a:ext>
                  </a:extLst>
                </a:gridCol>
                <a:gridCol w="802330">
                  <a:extLst>
                    <a:ext uri="{9D8B030D-6E8A-4147-A177-3AD203B41FA5}">
                      <a16:colId xmlns:a16="http://schemas.microsoft.com/office/drawing/2014/main" val="2776696476"/>
                    </a:ext>
                  </a:extLst>
                </a:gridCol>
                <a:gridCol w="2463718">
                  <a:extLst>
                    <a:ext uri="{9D8B030D-6E8A-4147-A177-3AD203B41FA5}">
                      <a16:colId xmlns:a16="http://schemas.microsoft.com/office/drawing/2014/main" val="1874691119"/>
                    </a:ext>
                  </a:extLst>
                </a:gridCol>
                <a:gridCol w="1307499">
                  <a:extLst>
                    <a:ext uri="{9D8B030D-6E8A-4147-A177-3AD203B41FA5}">
                      <a16:colId xmlns:a16="http://schemas.microsoft.com/office/drawing/2014/main" val="3692440731"/>
                    </a:ext>
                  </a:extLst>
                </a:gridCol>
                <a:gridCol w="788821">
                  <a:extLst>
                    <a:ext uri="{9D8B030D-6E8A-4147-A177-3AD203B41FA5}">
                      <a16:colId xmlns:a16="http://schemas.microsoft.com/office/drawing/2014/main" val="1210901708"/>
                    </a:ext>
                  </a:extLst>
                </a:gridCol>
                <a:gridCol w="1029251">
                  <a:extLst>
                    <a:ext uri="{9D8B030D-6E8A-4147-A177-3AD203B41FA5}">
                      <a16:colId xmlns:a16="http://schemas.microsoft.com/office/drawing/2014/main" val="1604364630"/>
                    </a:ext>
                  </a:extLst>
                </a:gridCol>
                <a:gridCol w="1004937">
                  <a:extLst>
                    <a:ext uri="{9D8B030D-6E8A-4147-A177-3AD203B41FA5}">
                      <a16:colId xmlns:a16="http://schemas.microsoft.com/office/drawing/2014/main" val="220360563"/>
                    </a:ext>
                  </a:extLst>
                </a:gridCol>
                <a:gridCol w="713182">
                  <a:extLst>
                    <a:ext uri="{9D8B030D-6E8A-4147-A177-3AD203B41FA5}">
                      <a16:colId xmlns:a16="http://schemas.microsoft.com/office/drawing/2014/main" val="2530771513"/>
                    </a:ext>
                  </a:extLst>
                </a:gridCol>
                <a:gridCol w="1048161">
                  <a:extLst>
                    <a:ext uri="{9D8B030D-6E8A-4147-A177-3AD203B41FA5}">
                      <a16:colId xmlns:a16="http://schemas.microsoft.com/office/drawing/2014/main" val="1785761702"/>
                    </a:ext>
                  </a:extLst>
                </a:gridCol>
                <a:gridCol w="691569">
                  <a:extLst>
                    <a:ext uri="{9D8B030D-6E8A-4147-A177-3AD203B41FA5}">
                      <a16:colId xmlns:a16="http://schemas.microsoft.com/office/drawing/2014/main" val="295479395"/>
                    </a:ext>
                  </a:extLst>
                </a:gridCol>
              </a:tblGrid>
              <a:tr h="7204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CODIGO BPIN</a:t>
                      </a:r>
                      <a:b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Plataforma Integrada de Inversión Pública - PIIP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(DNP)</a:t>
                      </a:r>
                      <a:endParaRPr lang="es-E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CODIGO BPIN</a:t>
                      </a:r>
                      <a:b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SEGPLAN</a:t>
                      </a:r>
                      <a:b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(SDP)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RUBRO PRESUPUESTAL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AÑO DE INSCRIPCIÓN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APROPIACION 2025 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COMPROMISOS A 30 JUNIO 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% EJECUCIÓN 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GIROS A 30 JUNIO 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% EJECUCIÓN 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31970"/>
                  </a:ext>
                </a:extLst>
              </a:tr>
              <a:tr h="5069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2024110010050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8019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Implementación del Control Fiscal Digital al servicio del ciudadano. Bogotá D.C.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O230117250120240050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$ 12.800.000.000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$ 12.800.000.000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$ 9.876.471.938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853357"/>
                  </a:ext>
                </a:extLst>
              </a:tr>
              <a:tr h="515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2024110010130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8021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Capacidad Institucional de la Contraloría de Bogotá D.C.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O230117459920240130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$ 16.412.930.000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$ 9.132.003.980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$ 6.663.618.503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945536"/>
                  </a:ext>
                </a:extLst>
              </a:tr>
              <a:tr h="9694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2024110010044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8044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gestión y la infraestructura de TI que soporte el modelo de operación e innovación tecnológica para el cumplimiento de los objetivos de la Contraloría de Bogotá D.C.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O230117459920240044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$ 5.800.000.000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$ 1.035.155.183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$ 270.126.266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390819"/>
                  </a:ext>
                </a:extLst>
              </a:tr>
              <a:tr h="52475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2024110010109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8046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Infraestructura Física y Dotación de Mobiliario de la Contraloría de Bogotá D.C.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O230117459920240109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$ 1.000.000.000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$ 891.384.000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$ 879.332.366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68260"/>
                  </a:ext>
                </a:extLst>
              </a:tr>
              <a:tr h="5069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2024110010196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8051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Fortalecimiento del Control Social como Insumo para el Control Fiscal. Bogotá D.C.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O230117250120240196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$ 940.000.000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$ 384.560.000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$ 264.443.332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687" marR="7687" marT="7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867460"/>
                  </a:ext>
                </a:extLst>
              </a:tr>
              <a:tr h="329084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PRESUPUESTO DE INVERSIÓN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$ 36.952.930.000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$ 24.243.103.163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$ 17.953.992.405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687" marR="7687" marT="76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766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91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4025950-CE8F-4281-A7AF-65F618BA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9" y="14347"/>
            <a:ext cx="10515600" cy="1144497"/>
          </a:xfrm>
        </p:spPr>
        <p:txBody>
          <a:bodyPr>
            <a:norm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Proyectos de Inversión – Indicadores de Producto 2024-2027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386BAF-AF74-4E69-91ED-0805A551A81A}"/>
              </a:ext>
            </a:extLst>
          </p:cNvPr>
          <p:cNvSpPr/>
          <p:nvPr/>
        </p:nvSpPr>
        <p:spPr>
          <a:xfrm>
            <a:off x="287549" y="6595458"/>
            <a:ext cx="41969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MGA y Plataforma Integrada de Inversión Pública – PIIP.</a:t>
            </a:r>
            <a:endParaRPr lang="es-CO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CF8478C-0F3D-4A0A-BE88-60ED646B1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281432"/>
              </p:ext>
            </p:extLst>
          </p:nvPr>
        </p:nvGraphicFramePr>
        <p:xfrm>
          <a:off x="347934" y="1065540"/>
          <a:ext cx="10877910" cy="5486419"/>
        </p:xfrm>
        <a:graphic>
          <a:graphicData uri="http://schemas.openxmlformats.org/drawingml/2006/table">
            <a:tbl>
              <a:tblPr/>
              <a:tblGrid>
                <a:gridCol w="710316">
                  <a:extLst>
                    <a:ext uri="{9D8B030D-6E8A-4147-A177-3AD203B41FA5}">
                      <a16:colId xmlns:a16="http://schemas.microsoft.com/office/drawing/2014/main" val="2209158154"/>
                    </a:ext>
                  </a:extLst>
                </a:gridCol>
                <a:gridCol w="1219239">
                  <a:extLst>
                    <a:ext uri="{9D8B030D-6E8A-4147-A177-3AD203B41FA5}">
                      <a16:colId xmlns:a16="http://schemas.microsoft.com/office/drawing/2014/main" val="1882640091"/>
                    </a:ext>
                  </a:extLst>
                </a:gridCol>
                <a:gridCol w="1952332">
                  <a:extLst>
                    <a:ext uri="{9D8B030D-6E8A-4147-A177-3AD203B41FA5}">
                      <a16:colId xmlns:a16="http://schemas.microsoft.com/office/drawing/2014/main" val="3858566628"/>
                    </a:ext>
                  </a:extLst>
                </a:gridCol>
                <a:gridCol w="1621766">
                  <a:extLst>
                    <a:ext uri="{9D8B030D-6E8A-4147-A177-3AD203B41FA5}">
                      <a16:colId xmlns:a16="http://schemas.microsoft.com/office/drawing/2014/main" val="3230696409"/>
                    </a:ext>
                  </a:extLst>
                </a:gridCol>
                <a:gridCol w="612475">
                  <a:extLst>
                    <a:ext uri="{9D8B030D-6E8A-4147-A177-3AD203B41FA5}">
                      <a16:colId xmlns:a16="http://schemas.microsoft.com/office/drawing/2014/main" val="3726930177"/>
                    </a:ext>
                  </a:extLst>
                </a:gridCol>
                <a:gridCol w="1017917">
                  <a:extLst>
                    <a:ext uri="{9D8B030D-6E8A-4147-A177-3AD203B41FA5}">
                      <a16:colId xmlns:a16="http://schemas.microsoft.com/office/drawing/2014/main" val="3238282999"/>
                    </a:ext>
                  </a:extLst>
                </a:gridCol>
                <a:gridCol w="690114">
                  <a:extLst>
                    <a:ext uri="{9D8B030D-6E8A-4147-A177-3AD203B41FA5}">
                      <a16:colId xmlns:a16="http://schemas.microsoft.com/office/drawing/2014/main" val="2203506216"/>
                    </a:ext>
                  </a:extLst>
                </a:gridCol>
                <a:gridCol w="750498">
                  <a:extLst>
                    <a:ext uri="{9D8B030D-6E8A-4147-A177-3AD203B41FA5}">
                      <a16:colId xmlns:a16="http://schemas.microsoft.com/office/drawing/2014/main" val="4218127958"/>
                    </a:ext>
                  </a:extLst>
                </a:gridCol>
                <a:gridCol w="2303253">
                  <a:extLst>
                    <a:ext uri="{9D8B030D-6E8A-4147-A177-3AD203B41FA5}">
                      <a16:colId xmlns:a16="http://schemas.microsoft.com/office/drawing/2014/main" val="3948033784"/>
                    </a:ext>
                  </a:extLst>
                </a:gridCol>
              </a:tblGrid>
              <a:tr h="4512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CODIGO BPIN</a:t>
                      </a:r>
                      <a:b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SEGPLAN</a:t>
                      </a:r>
                      <a:b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(SDP)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CODIGO BPIN</a:t>
                      </a:r>
                      <a:b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Plataforma Integrada de Inversión Pública – PIIP (DNP)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Objetivo Específico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Producto MGA - PIIP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Código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Proceso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Magnitud</a:t>
                      </a:r>
                      <a:b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2024-2027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de medida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Descripción</a:t>
                      </a:r>
                    </a:p>
                  </a:txBody>
                  <a:tcPr marL="5817" marR="5817" marT="5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7985"/>
                  </a:ext>
                </a:extLst>
              </a:tr>
              <a:tr h="345565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2501001-Documentos de lineamientos técnicos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el diseño e implementación de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gestión del cambio y cultura digital, gobierno de la transformación digital y arquitectura empresarial.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506734"/>
                  </a:ext>
                </a:extLst>
              </a:tr>
              <a:tr h="338411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2501001-Documentos de lineamientos técnicos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Desarrollar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Modelo(s)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 la gestión del conocimiento, la información, los datos y la tecnología</a:t>
                      </a:r>
                      <a:b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50888"/>
                  </a:ext>
                </a:extLst>
              </a:tr>
              <a:tr h="338411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2501014-Documentos metodológicos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Establecer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lineamientos normativos y metodológicos para optimizar la gestión y el flujo de la información en el desarrollo de las auditorías.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010329"/>
                  </a:ext>
                </a:extLst>
              </a:tr>
              <a:tr h="301960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capacidad de gestión orientada a resultados de calidad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2501014-Documentos metodológicos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el diseño e implementación de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control de calidad de auditorías homologable a las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ISSAIs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NIAs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96859"/>
                  </a:ext>
                </a:extLst>
              </a:tr>
              <a:tr h="225607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información para la automatización de los procesos institucionales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89612"/>
                  </a:ext>
                </a:extLst>
              </a:tr>
              <a:tr h="225607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gestión documental y expediente digital.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42297"/>
                  </a:ext>
                </a:extLst>
              </a:tr>
              <a:tr h="174777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la definición e implementación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seguridad y disponibilidad de la información.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051242"/>
                  </a:ext>
                </a:extLst>
              </a:tr>
              <a:tr h="375528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solución(es)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infraestructura tecnológica híbrida (local y nube) que soporten la transformación digital institucional.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738906"/>
                  </a:ext>
                </a:extLst>
              </a:tr>
              <a:tr h="338411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las capacidades digitales y tecnológicas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2501016-Servicio de información implementado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Brindar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la capacitación relacionada con el soporte de los sistemas de información y la gestión de las tecnologías emergentes.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331461"/>
                  </a:ext>
                </a:extLst>
              </a:tr>
              <a:tr h="451215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2501006-Servicio de divulgación para fortalecer la imagen de control fiscal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el diseño e implementación de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comunicación interna y externa con enfoque digital, centrado en los usuarios y la ciudadanía.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85629"/>
                  </a:ext>
                </a:extLst>
              </a:tr>
              <a:tr h="338411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2501006-Servicio de divulgación para fortalecer la imagen de control fiscal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Rediseñar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Modelo(s)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atención y gestión de denuncias con enfoque digital.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804985"/>
                  </a:ext>
                </a:extLst>
              </a:tr>
              <a:tr h="338411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2501004-Servicio de control fiscal participativo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Estrategia(s)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lineamientos conceptuales y metodológicos para fomentar el control fiscal participativo y las veedurías ciudadanas.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379756"/>
                  </a:ext>
                </a:extLst>
              </a:tr>
              <a:tr h="338411"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8019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2024110010050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Aumentar la participación y control social por parte de la ciudadanía y grupos de interés.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2501004-Servicio de control fiscal participativo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Implementar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los canales de comunicación digitales para la atención ciudadana y el control fiscal participativo.</a:t>
                      </a:r>
                    </a:p>
                  </a:txBody>
                  <a:tcPr marL="5817" marR="5817" marT="581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981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2281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4025950-CE8F-4281-A7AF-65F618BA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8" y="409330"/>
            <a:ext cx="10515600" cy="1144497"/>
          </a:xfrm>
        </p:spPr>
        <p:txBody>
          <a:bodyPr>
            <a:norm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Proyectos de Inversión – Indicadores de Producto 2024-2027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386BAF-AF74-4E69-91ED-0805A551A81A}"/>
              </a:ext>
            </a:extLst>
          </p:cNvPr>
          <p:cNvSpPr/>
          <p:nvPr/>
        </p:nvSpPr>
        <p:spPr>
          <a:xfrm>
            <a:off x="227851" y="6596390"/>
            <a:ext cx="362150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MGA y Plataforma Integrada de Inversión Pública – PIIP.</a:t>
            </a:r>
            <a:endParaRPr lang="es-CO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BDFFB7A-E1E6-4C9D-B2AF-7F11F4AF8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401928"/>
              </p:ext>
            </p:extLst>
          </p:nvPr>
        </p:nvGraphicFramePr>
        <p:xfrm>
          <a:off x="621602" y="1553827"/>
          <a:ext cx="10330573" cy="4853296"/>
        </p:xfrm>
        <a:graphic>
          <a:graphicData uri="http://schemas.openxmlformats.org/drawingml/2006/table">
            <a:tbl>
              <a:tblPr/>
              <a:tblGrid>
                <a:gridCol w="674577">
                  <a:extLst>
                    <a:ext uri="{9D8B030D-6E8A-4147-A177-3AD203B41FA5}">
                      <a16:colId xmlns:a16="http://schemas.microsoft.com/office/drawing/2014/main" val="432520671"/>
                    </a:ext>
                  </a:extLst>
                </a:gridCol>
                <a:gridCol w="1157893">
                  <a:extLst>
                    <a:ext uri="{9D8B030D-6E8A-4147-A177-3AD203B41FA5}">
                      <a16:colId xmlns:a16="http://schemas.microsoft.com/office/drawing/2014/main" val="1502997513"/>
                    </a:ext>
                  </a:extLst>
                </a:gridCol>
                <a:gridCol w="2295108">
                  <a:extLst>
                    <a:ext uri="{9D8B030D-6E8A-4147-A177-3AD203B41FA5}">
                      <a16:colId xmlns:a16="http://schemas.microsoft.com/office/drawing/2014/main" val="1133106009"/>
                    </a:ext>
                  </a:extLst>
                </a:gridCol>
                <a:gridCol w="1458468">
                  <a:extLst>
                    <a:ext uri="{9D8B030D-6E8A-4147-A177-3AD203B41FA5}">
                      <a16:colId xmlns:a16="http://schemas.microsoft.com/office/drawing/2014/main" val="1917764124"/>
                    </a:ext>
                  </a:extLst>
                </a:gridCol>
                <a:gridCol w="526211">
                  <a:extLst>
                    <a:ext uri="{9D8B030D-6E8A-4147-A177-3AD203B41FA5}">
                      <a16:colId xmlns:a16="http://schemas.microsoft.com/office/drawing/2014/main" val="3325400936"/>
                    </a:ext>
                  </a:extLst>
                </a:gridCol>
                <a:gridCol w="698740">
                  <a:extLst>
                    <a:ext uri="{9D8B030D-6E8A-4147-A177-3AD203B41FA5}">
                      <a16:colId xmlns:a16="http://schemas.microsoft.com/office/drawing/2014/main" val="2027723116"/>
                    </a:ext>
                  </a:extLst>
                </a:gridCol>
                <a:gridCol w="552477">
                  <a:extLst>
                    <a:ext uri="{9D8B030D-6E8A-4147-A177-3AD203B41FA5}">
                      <a16:colId xmlns:a16="http://schemas.microsoft.com/office/drawing/2014/main" val="672812278"/>
                    </a:ext>
                  </a:extLst>
                </a:gridCol>
                <a:gridCol w="651314">
                  <a:extLst>
                    <a:ext uri="{9D8B030D-6E8A-4147-A177-3AD203B41FA5}">
                      <a16:colId xmlns:a16="http://schemas.microsoft.com/office/drawing/2014/main" val="4185780326"/>
                    </a:ext>
                  </a:extLst>
                </a:gridCol>
                <a:gridCol w="2315785">
                  <a:extLst>
                    <a:ext uri="{9D8B030D-6E8A-4147-A177-3AD203B41FA5}">
                      <a16:colId xmlns:a16="http://schemas.microsoft.com/office/drawing/2014/main" val="3423777618"/>
                    </a:ext>
                  </a:extLst>
                </a:gridCol>
              </a:tblGrid>
              <a:tr h="5119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CODIGO BPIN</a:t>
                      </a:r>
                      <a:b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SEGPLAN</a:t>
                      </a:r>
                      <a:b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(SDP)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CODIGO BPIN</a:t>
                      </a:r>
                      <a:b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Plataforma Integrada de Inversión Pública - PIIP</a:t>
                      </a:r>
                      <a:b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(DNP)</a:t>
                      </a:r>
                      <a:endParaRPr lang="es-ES" sz="9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Objetivo Específico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Producto MGA - PIIP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Código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Proceso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Magnitud</a:t>
                      </a:r>
                      <a:b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2024-2027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de medida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Descripción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910690"/>
                  </a:ext>
                </a:extLst>
              </a:tr>
              <a:tr h="639903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8021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2024110010130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Implementar estrategias para fortalecer los sistemas de gestión, mediante el establecimiento y la aplicación de estándares y buenas prácticas que contribuyan al cumplimiento de la misión institucional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4599023-Servicio de Implementación Sistemas de Gestión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Estrategia(s)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 fortalecer los sistemas de gestión, mediante el establecimiento y la aplicación  de estándares y buenas prácticas que  contribuyan al cumplimiento de la misión institucional.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520364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8021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2024110010130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Implementar estrategias para fortalecer los sistemas de gestión, mediante el establecimiento y la aplicación de estándares y buenas prácticas que contribuyan al cumplimiento de la misión institucional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4599023-Servicio de Implementación Sistemas de Gestión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Estrategia(s)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el marco del Plan Institucional de Gestión Ambiental PIGA para la mitigación de los impactos ambientales negativos, el cambio climático y el fortalecimiento de los impactos positivos que se generen en el desarrollo de las actividades de la entidad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306037"/>
                  </a:ext>
                </a:extLst>
              </a:tr>
              <a:tr h="639903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8021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2024110010130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Implementar estrategias para fortalecer los sistemas de gestión, mediante el establecimiento y la aplicación de estándares y buenas</a:t>
                      </a:r>
                      <a:b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prácticas que contribuyan al cumplimiento de la misión institucional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4599023-Servicio de Implementación Sistemas de Gestión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Desarrollar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Estrategia(s)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 la oportuna intervención del acervo documental y el cumplimiento del Programa de Gestión Documental, de acuerdo a la normativa vigente.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17782"/>
                  </a:ext>
                </a:extLst>
              </a:tr>
              <a:tr h="895864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8021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2024110010130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Desarrollar estrategias que fortalezcan la fiscalización de los recursos para el cumplimiento de los Objetivos de Desarrollo Sostenible - ODS en los sujetos de control y vigilancia, así como la aplicación de las iniciativas de Pacto Global en el ejercicio del control fiscal en la Contraloría de Bogotá D.C.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4599001-Documentos de evaluación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Implementar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Estrategia(s)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participación en los espacios de articulación con Organismos Internacionales y para la estrategia de Pacto Global de las Nacionales Unidas.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888293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8021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2024110010130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Apoyar al proceso de Vigilancia y Control a la Gestión Fiscal para dar cumplimiento al Plan de Auditoría Distrital - PAD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4599018-Documentos de lineamientos técnicos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Apoyar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Proceso de Vigilancia y Control a la Gestión Fiscal en la ejecución del Plan de Auditoría Distrital.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406522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8021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2024110010130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Apoyar los Procesos de Responsabilidad Fiscal activos en su sustanciación de conformidad con la Ley vigente, y las actividades conexas, para minimizar las prescripciones.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4599021-Documentos normativos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Apoyar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los Procesos de Responsabilidad Fiscal activos en su sustanciación de conformidad con la Ley vigente, y las actividades conexas, para minimizar las prescripciones.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874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03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4025950-CE8F-4281-A7AF-65F618BAA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03" y="374290"/>
            <a:ext cx="10515600" cy="952311"/>
          </a:xfrm>
        </p:spPr>
        <p:txBody>
          <a:bodyPr>
            <a:normAutofit/>
          </a:bodyPr>
          <a:lstStyle/>
          <a:p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CONTRALORÍA DE BOGOTÁ D.C.</a:t>
            </a:r>
            <a:b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Proyectos de Inversión – Indicadores de Producto 2024-2027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386BAF-AF74-4E69-91ED-0805A551A81A}"/>
              </a:ext>
            </a:extLst>
          </p:cNvPr>
          <p:cNvSpPr/>
          <p:nvPr/>
        </p:nvSpPr>
        <p:spPr>
          <a:xfrm>
            <a:off x="132961" y="6582043"/>
            <a:ext cx="362150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MGA y Plataforma Integrada de Inversión Pública – PIIP.</a:t>
            </a:r>
            <a:endParaRPr lang="es-CO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E9E4B4F-AF96-4671-AFCD-A4B1968EF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695225"/>
              </p:ext>
            </p:extLst>
          </p:nvPr>
        </p:nvGraphicFramePr>
        <p:xfrm>
          <a:off x="468703" y="1549581"/>
          <a:ext cx="10849154" cy="4586502"/>
        </p:xfrm>
        <a:graphic>
          <a:graphicData uri="http://schemas.openxmlformats.org/drawingml/2006/table">
            <a:tbl>
              <a:tblPr/>
              <a:tblGrid>
                <a:gridCol w="708440">
                  <a:extLst>
                    <a:ext uri="{9D8B030D-6E8A-4147-A177-3AD203B41FA5}">
                      <a16:colId xmlns:a16="http://schemas.microsoft.com/office/drawing/2014/main" val="1361559104"/>
                    </a:ext>
                  </a:extLst>
                </a:gridCol>
                <a:gridCol w="1216018">
                  <a:extLst>
                    <a:ext uri="{9D8B030D-6E8A-4147-A177-3AD203B41FA5}">
                      <a16:colId xmlns:a16="http://schemas.microsoft.com/office/drawing/2014/main" val="2955319805"/>
                    </a:ext>
                  </a:extLst>
                </a:gridCol>
                <a:gridCol w="2653292">
                  <a:extLst>
                    <a:ext uri="{9D8B030D-6E8A-4147-A177-3AD203B41FA5}">
                      <a16:colId xmlns:a16="http://schemas.microsoft.com/office/drawing/2014/main" val="1837126469"/>
                    </a:ext>
                  </a:extLst>
                </a:gridCol>
                <a:gridCol w="1515908">
                  <a:extLst>
                    <a:ext uri="{9D8B030D-6E8A-4147-A177-3AD203B41FA5}">
                      <a16:colId xmlns:a16="http://schemas.microsoft.com/office/drawing/2014/main" val="2738667356"/>
                    </a:ext>
                  </a:extLst>
                </a:gridCol>
                <a:gridCol w="369149">
                  <a:extLst>
                    <a:ext uri="{9D8B030D-6E8A-4147-A177-3AD203B41FA5}">
                      <a16:colId xmlns:a16="http://schemas.microsoft.com/office/drawing/2014/main" val="611292142"/>
                    </a:ext>
                  </a:extLst>
                </a:gridCol>
                <a:gridCol w="781726">
                  <a:extLst>
                    <a:ext uri="{9D8B030D-6E8A-4147-A177-3AD203B41FA5}">
                      <a16:colId xmlns:a16="http://schemas.microsoft.com/office/drawing/2014/main" val="2741220370"/>
                    </a:ext>
                  </a:extLst>
                </a:gridCol>
                <a:gridCol w="488578">
                  <a:extLst>
                    <a:ext uri="{9D8B030D-6E8A-4147-A177-3AD203B41FA5}">
                      <a16:colId xmlns:a16="http://schemas.microsoft.com/office/drawing/2014/main" val="866197666"/>
                    </a:ext>
                  </a:extLst>
                </a:gridCol>
                <a:gridCol w="684009">
                  <a:extLst>
                    <a:ext uri="{9D8B030D-6E8A-4147-A177-3AD203B41FA5}">
                      <a16:colId xmlns:a16="http://schemas.microsoft.com/office/drawing/2014/main" val="464242630"/>
                    </a:ext>
                  </a:extLst>
                </a:gridCol>
                <a:gridCol w="2432034">
                  <a:extLst>
                    <a:ext uri="{9D8B030D-6E8A-4147-A177-3AD203B41FA5}">
                      <a16:colId xmlns:a16="http://schemas.microsoft.com/office/drawing/2014/main" val="4167159763"/>
                    </a:ext>
                  </a:extLst>
                </a:gridCol>
              </a:tblGrid>
              <a:tr h="5382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CODIGO BPIN</a:t>
                      </a:r>
                      <a:b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SEGPLAN</a:t>
                      </a:r>
                      <a:b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(SDP)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CODIGO BPIN</a:t>
                      </a:r>
                      <a:b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Plataforma Integrada de Inversión Pública - PIIP</a:t>
                      </a:r>
                      <a:b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(DNP)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Objetivo Específico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Producto MGA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Código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Proceso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Magnitud</a:t>
                      </a:r>
                      <a:b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2024-2027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de medida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Descripción</a:t>
                      </a:r>
                    </a:p>
                  </a:txBody>
                  <a:tcPr marL="7528" marR="7528" marT="75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64111"/>
                  </a:ext>
                </a:extLst>
              </a:tr>
              <a:tr h="538256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8046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2024110010109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Adecuar la infraestructura física, mantenimiento y dotación del mobiliario, que soporta el cumplimiento de la misión de la Contraloría de Bogotá D.C. y la accesibilidad de la población.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4599016-Sedes mantenidas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Adecuar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 infraestructura física, mantenimiento y dotación del mobiliario, que soporta el cumplimiento de la misionalidad de la Contraloría de Bogotá D.C.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063143"/>
                  </a:ext>
                </a:extLst>
              </a:tr>
              <a:tr h="995683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8044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2024110010044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Mejorar el desempeño institucional desarrollando capacidades de arquitectura empresarial, seguridad digital y renovación tecnológica que permitan direccionar iniciativas con una visión integral institucional, de tal manera que se reduzcan los costos y los riesgos, para generar una mayor agilidad y calidad en la entrega de servicios de TI.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4599007-Servicios tecnológicos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Adquirir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bienes y servicios de TI para fortalecer, mantener y renovar la infraestructura tecnológica en todos sus componentes, acorde con los avances tecnológicos, las necesidades institucionales y el marco normativo en la materia.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322954"/>
                  </a:ext>
                </a:extLst>
              </a:tr>
              <a:tr h="672819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8044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2024110010044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Incrementar la capacidad para la implementación y/o mantenimiento de soluciones tecnológicas integradas que atiendan las necesidades de los flujos de información de los procesos de la Entidad.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4599025-Servicios de información implementados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Adquirir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Sistema(s)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 desarrollar, fortalecer, mantener, soportar e integrar los sistemas de información con la implementación de estrategias de gestión del conocimiento y aplicación de mejores prácticas.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364900"/>
                  </a:ext>
                </a:extLst>
              </a:tr>
              <a:tr h="403693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8051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2024110010196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Desarrollar acciones de formación y de diálogo en temas relacionados con el control social como insumo para el control fiscal.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2501004-Servicio de control fiscal participativo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Desarrollar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2.498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Acción(es)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formación y de diálogo que permitan formar ciudadanos y participen en el control social.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71755"/>
                  </a:ext>
                </a:extLst>
              </a:tr>
              <a:tr h="672819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8051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2024110010196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Diseñar estrategias para divulgar la información institucional a través de los diferentes medios de comunicación para fortalecer la imagen</a:t>
                      </a:r>
                      <a:b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institucional y la cultura de la transparencia y la ética pública.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2501006-Servicio de divulgación para fortalecer la imagen de control fiscal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Desarrollar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Estrategia(s)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 divulgación de la información institucional a través de los medios e comunicación internos y externos.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71505"/>
                  </a:ext>
                </a:extLst>
              </a:tr>
              <a:tr h="672819"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8051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2024110010196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Diseñar estrategias para divulgar la información institucional a través de los diferentes medios de comunicación para fortalecer la imagen</a:t>
                      </a:r>
                      <a:b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institucional y la cultura de la transparencia y la ética pública.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2501001-Documentos de lineamientos técnicos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Desarrollar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Estrategia(s)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 fortalecer la cultura de la transparencia y la ética pública.</a:t>
                      </a:r>
                    </a:p>
                  </a:txBody>
                  <a:tcPr marL="7528" marR="7528" marT="75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097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290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448cc2-9758-4ec6-b2c7-39b9086ea03a" xsi:nil="true"/>
    <lcf76f155ced4ddcb4097134ff3c332f xmlns="c8a4a4d7-d097-4082-853c-5920585e25a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C0F693781A3594F890D4F5C298881A9" ma:contentTypeVersion="14" ma:contentTypeDescription="Crear nuevo documento." ma:contentTypeScope="" ma:versionID="6fe8fc833650fc5c40c9ca1d9354efb0">
  <xsd:schema xmlns:xsd="http://www.w3.org/2001/XMLSchema" xmlns:xs="http://www.w3.org/2001/XMLSchema" xmlns:p="http://schemas.microsoft.com/office/2006/metadata/properties" xmlns:ns2="c8a4a4d7-d097-4082-853c-5920585e25a2" xmlns:ns3="b6448cc2-9758-4ec6-b2c7-39b9086ea03a" targetNamespace="http://schemas.microsoft.com/office/2006/metadata/properties" ma:root="true" ma:fieldsID="c3d07f79b4d81128bf4063e07cb41e87" ns2:_="" ns3:_="">
    <xsd:import namespace="c8a4a4d7-d097-4082-853c-5920585e25a2"/>
    <xsd:import namespace="b6448cc2-9758-4ec6-b2c7-39b9086ea0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4a4d7-d097-4082-853c-5920585e25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e43266a1-65ce-4bd3-adbe-8207c3808b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48cc2-9758-4ec6-b2c7-39b9086ea03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9eed203-c146-4909-8e3f-b3969d90f7ef}" ma:internalName="TaxCatchAll" ma:showField="CatchAllData" ma:web="b6448cc2-9758-4ec6-b2c7-39b9086ea0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AB95F9-B995-4A66-8D7F-E3631DE0D795}">
  <ds:schemaRefs>
    <ds:schemaRef ds:uri="http://schemas.openxmlformats.org/package/2006/metadata/core-properties"/>
    <ds:schemaRef ds:uri="http://purl.org/dc/terms/"/>
    <ds:schemaRef ds:uri="b6448cc2-9758-4ec6-b2c7-39b9086ea03a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c8a4a4d7-d097-4082-853c-5920585e25a2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18BC369-1D42-413A-9406-EA1F4D64D1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0AB6D3-7EA9-41FC-BDB6-A9E28E9F83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a4a4d7-d097-4082-853c-5920585e25a2"/>
    <ds:schemaRef ds:uri="b6448cc2-9758-4ec6-b2c7-39b9086ea0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935</TotalTime>
  <Words>1805</Words>
  <Application>Microsoft Office PowerPoint</Application>
  <PresentationFormat>Panorámica</PresentationFormat>
  <Paragraphs>331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72 Black</vt:lpstr>
      <vt:lpstr>Arial</vt:lpstr>
      <vt:lpstr>Calibri</vt:lpstr>
      <vt:lpstr>Calibri Light</vt:lpstr>
      <vt:lpstr>Tema de Office</vt:lpstr>
      <vt:lpstr>Presentación de PowerPoint</vt:lpstr>
      <vt:lpstr>CONTRALORÍA DE BOGOTÁ D.C. Ejecución Proyectos de Inversión a 30 de junio de 2025</vt:lpstr>
      <vt:lpstr>CONTRALORÍA DE BOGOTÁ D.C. Proyectos de Inversión – Indicadores de Producto 2024-2027</vt:lpstr>
      <vt:lpstr>CONTRALORÍA DE BOGOTÁ D.C. Proyectos de Inversión – Indicadores de Producto 2024-2027</vt:lpstr>
      <vt:lpstr>CONTRALORÍA DE BOGOTÁ D.C. Proyectos de Inversión – Indicadores de Producto 2024-2027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Jhon Alexander Peña Romero</dc:creator>
  <cp:lastModifiedBy>Adriana Jimenez Giraldo</cp:lastModifiedBy>
  <cp:revision>51</cp:revision>
  <dcterms:created xsi:type="dcterms:W3CDTF">2016-09-20T14:18:51Z</dcterms:created>
  <dcterms:modified xsi:type="dcterms:W3CDTF">2025-09-16T16:30:31Z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0x010100FC0F693781A3594F890D4F5C298881A9</vt:lpwstr>
  </property>
  <property fmtid="{D5CDD505-2E9C-101B-9397-08002B2CF9AE}" pid="3" name="MediaServiceImageTags">
    <vt:lpwstr/>
  </property>
</Properties>
</file>